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61" r:id="rId2"/>
    <p:sldId id="262" r:id="rId3"/>
    <p:sldId id="264" r:id="rId4"/>
    <p:sldId id="266" r:id="rId5"/>
    <p:sldId id="273" r:id="rId6"/>
    <p:sldId id="265" r:id="rId7"/>
    <p:sldId id="267" r:id="rId8"/>
    <p:sldId id="268" r:id="rId9"/>
    <p:sldId id="263" r:id="rId10"/>
    <p:sldId id="271" r:id="rId11"/>
    <p:sldId id="270" r:id="rId12"/>
    <p:sldId id="269" r:id="rId13"/>
    <p:sldId id="275" r:id="rId14"/>
    <p:sldId id="257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541"/>
  </p:normalViewPr>
  <p:slideViewPr>
    <p:cSldViewPr snapToGrid="0" snapToObjects="1">
      <p:cViewPr varScale="1">
        <p:scale>
          <a:sx n="121" d="100"/>
          <a:sy n="121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B29A9-BEB0-4E41-A85D-3E5E0EAB1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FD85E-7CE9-D541-AF96-43B3F50CB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53228-0C71-8D4C-B956-6D2CF312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4D4-D7B4-8D49-8226-484D47655DC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8F460-72BE-834D-AF12-248FC4B23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1F692-0C08-BF43-BB30-C6D2BEA1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193B8-5F40-1449-8942-314441A36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5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92DF-A994-4947-B664-058B7716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8BDC9-5EB0-0D47-BAD2-8100A1A5F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2470-080B-9049-83AB-C81FE3F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4D4-D7B4-8D49-8226-484D47655DC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44375-553D-BF45-A199-6659E33AF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7EACE-8F7F-4246-A067-3D0CE0FBA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193B8-5F40-1449-8942-314441A36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DC935-3AD7-F544-AF1B-028D58E0C2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E41234-72F7-CF46-906D-AE94FD61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4C248-E7CD-524F-A216-1D73AF1F9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4D4-D7B4-8D49-8226-484D47655DC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8BCB3-BCDE-3348-8843-138272F1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5F4D8-970D-B54B-8F71-E4AAE1B5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193B8-5F40-1449-8942-314441A36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70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8ED6-E05D-404B-996F-4683298D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6ED78-2400-8241-8C9A-E24DB12C5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FB766-3292-854F-A94E-56A1376C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4D4-D7B4-8D49-8226-484D47655DC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ACA0E-2B4B-C342-92DA-16E61CF45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BA814-6E62-4149-9526-D37CCA69F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193B8-5F40-1449-8942-314441A36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61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02B61-E63B-6441-8591-A305E79A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F2034-CFBF-9843-994A-8810E753A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93A3E-A8EF-C24B-9DF0-43D0749A0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4D4-D7B4-8D49-8226-484D47655DC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6EA83-B485-3C41-9323-2AAC5D250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5B10F-74F6-214E-890E-64C95DA5E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193B8-5F40-1449-8942-314441A36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55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99D6-D4B4-7340-8667-B1238591B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62E1D-44E9-A842-806A-54CE7DFAA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3A917-5348-D944-A2FF-818A1D8B2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C677E-9DBD-9644-B33F-D919596A8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4D4-D7B4-8D49-8226-484D47655DC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C4217-DF34-BE4B-86A2-4FF830CC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2190B-4201-9640-B221-45F82B9B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193B8-5F40-1449-8942-314441A36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61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02634-B368-2E4F-968A-72112A85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6B88B-EF4C-7D4D-83B1-09F7C65C4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3413F-7425-3444-B429-4E280328B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7D3CDE-6719-D24F-8505-30864CB8E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5E058-0007-8041-B9D2-BE808A3B8C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1672CC-5840-A949-B6BC-89F40208D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4D4-D7B4-8D49-8226-484D47655DC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F6D12-CA46-4E43-A96E-8AE59FD4F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8F8DDE-2DD7-C844-84D8-78B4A55A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193B8-5F40-1449-8942-314441A36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28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DE6CC-71EC-4043-804B-83C3E82B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648C06-00DA-3D4E-B5BE-E6B481BA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4D4-D7B4-8D49-8226-484D47655DC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076F5A-1A1C-4C45-85BC-0D6C2B285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8CD0A-31F0-594A-92E3-737A3FD4A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193B8-5F40-1449-8942-314441A36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72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370BC5-7223-8746-A908-271E354BD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4D4-D7B4-8D49-8226-484D47655DC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FCC542-300F-A549-A36D-DDFEC8FA4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95C2C-DED6-2941-9FD8-1D709D76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193B8-5F40-1449-8942-314441A36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12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0CB1-B180-6E43-B95E-E4E529C03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503E6-537A-3D45-85C1-543BEE651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BF567-B54F-6D4C-907A-81A0C9E0E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70A13-3865-464B-8703-92C1A048A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4D4-D7B4-8D49-8226-484D47655DC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1600F-5BB9-F145-92BD-85619E974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F3229-D763-9549-9D16-347F3507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193B8-5F40-1449-8942-314441A36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63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B104-CFE5-074E-B5E2-D3B6BB11A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345B24-1D38-4F43-830D-FE565CDF7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FB4E2-425E-5142-B9A7-26341BCDC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DA07A-9A92-C04A-B348-C4064FCC2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0D4D4-D7B4-8D49-8226-484D47655DC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EE7D0-3F1D-5245-952F-A27BDD8E7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3DA15-00DF-CD49-ABF3-55DC75DE6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193B8-5F40-1449-8942-314441A36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2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E3CE56-3324-C143-9392-F36A27ECB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29AE0-2330-104E-B4C5-383A0A440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12F56-9B7E-DE4F-96B1-789169791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0D4D4-D7B4-8D49-8226-484D47655DCC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912EB-6AB8-A44B-B7FA-21781C3BD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7C61A-C4AC-664B-B506-3B4003A16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193B8-5F40-1449-8942-314441A36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69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111FB-7BD0-B142-B97E-8FEB13B9B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Long Short-Term Memory-Networks </a:t>
            </a:r>
            <a:b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(LSTMN) for Machine Reading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02BAC3-F903-A046-A651-6B3D32C7A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Ege</a:t>
            </a:r>
            <a:r>
              <a:rPr lang="en-US" sz="28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Ersü</a:t>
            </a:r>
            <a:endParaRPr lang="en-US" sz="28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447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06353-67CE-874F-9F29-0C0DDFD1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EE67B-A9D8-204F-AE30-428BC3BAD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Batch Size: 5</a:t>
            </a:r>
          </a:p>
          <a:p>
            <a:pPr marL="0" indent="0">
              <a:buNone/>
            </a:pPr>
            <a:r>
              <a:rPr lang="en-US" dirty="0"/>
              <a:t>Embedding Size: 300</a:t>
            </a:r>
          </a:p>
          <a:p>
            <a:pPr marL="0" indent="0">
              <a:buNone/>
            </a:pPr>
            <a:r>
              <a:rPr lang="en-US" dirty="0"/>
              <a:t>Hidden Size: 100</a:t>
            </a:r>
          </a:p>
          <a:p>
            <a:pPr marL="0" indent="0">
              <a:buNone/>
            </a:pPr>
            <a:r>
              <a:rPr lang="en-US" dirty="0"/>
              <a:t>Dropout: 0.5</a:t>
            </a:r>
          </a:p>
          <a:p>
            <a:pPr marL="0" indent="0">
              <a:buNone/>
            </a:pPr>
            <a:r>
              <a:rPr lang="en-US" dirty="0"/>
              <a:t>Memory: </a:t>
            </a:r>
            <a:r>
              <a:rPr lang="en-US" dirty="0" err="1"/>
              <a:t>KnetArray</a:t>
            </a:r>
            <a:r>
              <a:rPr lang="en-US" dirty="0"/>
              <a:t> [Hidden Size, Batch Size, Max Timestep]</a:t>
            </a:r>
          </a:p>
          <a:p>
            <a:pPr marL="0" indent="0">
              <a:buNone/>
            </a:pPr>
            <a:r>
              <a:rPr lang="en-US" dirty="0"/>
              <a:t>Padding: Until 56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3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44D5-9E95-C941-B6A2-08B6ADBEA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39190-21DF-FB4C-93DD-39C93211C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Adam</a:t>
            </a:r>
            <a:endParaRPr lang="en-US" sz="24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LR: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0.002 </a:t>
            </a:r>
          </a:p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Beta1: 0.9</a:t>
            </a:r>
          </a:p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Beta2: 0.999</a:t>
            </a:r>
          </a:p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Binary Classification Training Duration: 14hrs</a:t>
            </a:r>
          </a:p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Fine-Grained Classification Training Duration: 16hrs</a:t>
            </a:r>
          </a:p>
          <a:p>
            <a:pPr marL="0" indent="0">
              <a:buNone/>
            </a:pP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166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85CE-DCDA-1241-996D-C6B27842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593065-7D31-9A4A-AAA0-2E0D8A5C8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550044"/>
              </p:ext>
            </p:extLst>
          </p:nvPr>
        </p:nvGraphicFramePr>
        <p:xfrm>
          <a:off x="725214" y="2027961"/>
          <a:ext cx="481745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818">
                  <a:extLst>
                    <a:ext uri="{9D8B030D-6E8A-4147-A177-3AD203B41FA5}">
                      <a16:colId xmlns:a16="http://schemas.microsoft.com/office/drawing/2014/main" val="2058441787"/>
                    </a:ext>
                  </a:extLst>
                </a:gridCol>
                <a:gridCol w="1605818">
                  <a:extLst>
                    <a:ext uri="{9D8B030D-6E8A-4147-A177-3AD203B41FA5}">
                      <a16:colId xmlns:a16="http://schemas.microsoft.com/office/drawing/2014/main" val="134373792"/>
                    </a:ext>
                  </a:extLst>
                </a:gridCol>
                <a:gridCol w="1605818">
                  <a:extLst>
                    <a:ext uri="{9D8B030D-6E8A-4147-A177-3AD203B41FA5}">
                      <a16:colId xmlns:a16="http://schemas.microsoft.com/office/drawing/2014/main" val="4266616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Fine-Grained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85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46.22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579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998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2-Layer LSTMN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22129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9B27081-D52A-404B-A856-7E1CAE0AA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715581"/>
              </p:ext>
            </p:extLst>
          </p:nvPr>
        </p:nvGraphicFramePr>
        <p:xfrm>
          <a:off x="6095999" y="2027961"/>
          <a:ext cx="485577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593">
                  <a:extLst>
                    <a:ext uri="{9D8B030D-6E8A-4147-A177-3AD203B41FA5}">
                      <a16:colId xmlns:a16="http://schemas.microsoft.com/office/drawing/2014/main" val="2058441787"/>
                    </a:ext>
                  </a:extLst>
                </a:gridCol>
                <a:gridCol w="1618593">
                  <a:extLst>
                    <a:ext uri="{9D8B030D-6E8A-4147-A177-3AD203B41FA5}">
                      <a16:colId xmlns:a16="http://schemas.microsoft.com/office/drawing/2014/main" val="134373792"/>
                    </a:ext>
                  </a:extLst>
                </a:gridCol>
                <a:gridCol w="1618593">
                  <a:extLst>
                    <a:ext uri="{9D8B030D-6E8A-4147-A177-3AD203B41FA5}">
                      <a16:colId xmlns:a16="http://schemas.microsoft.com/office/drawing/2014/main" val="4266616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Fine-Grained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85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579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LSTMN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998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2-Layer LSTMN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92125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A2D5149-2EBA-374E-88C9-1B283CF317C8}"/>
              </a:ext>
            </a:extLst>
          </p:cNvPr>
          <p:cNvSpPr txBox="1"/>
          <p:nvPr/>
        </p:nvSpPr>
        <p:spPr>
          <a:xfrm>
            <a:off x="725214" y="3779053"/>
            <a:ext cx="180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E. </a:t>
            </a:r>
            <a:r>
              <a:rPr lang="en-US" i="1" dirty="0" err="1"/>
              <a:t>Ersü</a:t>
            </a:r>
            <a:endParaRPr 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3385E9-FFB3-8446-AF52-C55751E122C8}"/>
              </a:ext>
            </a:extLst>
          </p:cNvPr>
          <p:cNvSpPr txBox="1"/>
          <p:nvPr/>
        </p:nvSpPr>
        <p:spPr>
          <a:xfrm>
            <a:off x="6096000" y="3779053"/>
            <a:ext cx="180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J. Cheng et al.</a:t>
            </a:r>
          </a:p>
        </p:txBody>
      </p:sp>
    </p:spTree>
    <p:extLst>
      <p:ext uri="{BB962C8B-B14F-4D97-AF65-F5344CB8AC3E}">
        <p14:creationId xmlns:p14="http://schemas.microsoft.com/office/powerpoint/2010/main" val="284114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9BC02D-974B-1B48-8DFD-C63FDCD31638}"/>
              </a:ext>
            </a:extLst>
          </p:cNvPr>
          <p:cNvGraphicFramePr>
            <a:graphicFrameLocks noGrp="1"/>
          </p:cNvGraphicFramePr>
          <p:nvPr/>
        </p:nvGraphicFramePr>
        <p:xfrm>
          <a:off x="325821" y="409902"/>
          <a:ext cx="1150882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6276">
                  <a:extLst>
                    <a:ext uri="{9D8B030D-6E8A-4147-A177-3AD203B41FA5}">
                      <a16:colId xmlns:a16="http://schemas.microsoft.com/office/drawing/2014/main" val="720584191"/>
                    </a:ext>
                  </a:extLst>
                </a:gridCol>
                <a:gridCol w="3836276">
                  <a:extLst>
                    <a:ext uri="{9D8B030D-6E8A-4147-A177-3AD203B41FA5}">
                      <a16:colId xmlns:a16="http://schemas.microsoft.com/office/drawing/2014/main" val="4200412369"/>
                    </a:ext>
                  </a:extLst>
                </a:gridCol>
                <a:gridCol w="3836276">
                  <a:extLst>
                    <a:ext uri="{9D8B030D-6E8A-4147-A177-3AD203B41FA5}">
                      <a16:colId xmlns:a16="http://schemas.microsoft.com/office/drawing/2014/main" val="1722158991"/>
                    </a:ext>
                  </a:extLst>
                </a:gridCol>
              </a:tblGrid>
              <a:tr h="214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Correct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312217"/>
                  </a:ext>
                </a:extLst>
              </a:tr>
              <a:tr h="6970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Skip work </a:t>
                      </a:r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to see it at the first opportunity.</a:t>
                      </a:r>
                    </a:p>
                    <a:p>
                      <a:pPr algn="ctr"/>
                      <a:endParaRPr lang="en-US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809944"/>
                  </a:ext>
                </a:extLst>
              </a:tr>
              <a:tr h="6970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Very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 worthwhile way to </a:t>
                      </a:r>
                      <a:r>
                        <a:rPr lang="en-US" sz="18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spend two hours</a:t>
                      </a:r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.</a:t>
                      </a:r>
                    </a:p>
                    <a:p>
                      <a:pPr algn="ctr"/>
                      <a:endParaRPr lang="en-US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74420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534AB5-E5D8-5B46-B461-52FAD6436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293130"/>
              </p:ext>
            </p:extLst>
          </p:nvPr>
        </p:nvGraphicFramePr>
        <p:xfrm>
          <a:off x="325821" y="3202480"/>
          <a:ext cx="11508828" cy="236827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36276">
                  <a:extLst>
                    <a:ext uri="{9D8B030D-6E8A-4147-A177-3AD203B41FA5}">
                      <a16:colId xmlns:a16="http://schemas.microsoft.com/office/drawing/2014/main" val="3689807485"/>
                    </a:ext>
                  </a:extLst>
                </a:gridCol>
                <a:gridCol w="3836276">
                  <a:extLst>
                    <a:ext uri="{9D8B030D-6E8A-4147-A177-3AD203B41FA5}">
                      <a16:colId xmlns:a16="http://schemas.microsoft.com/office/drawing/2014/main" val="155013071"/>
                    </a:ext>
                  </a:extLst>
                </a:gridCol>
                <a:gridCol w="3836276">
                  <a:extLst>
                    <a:ext uri="{9D8B030D-6E8A-4147-A177-3AD203B41FA5}">
                      <a16:colId xmlns:a16="http://schemas.microsoft.com/office/drawing/2014/main" val="3046838144"/>
                    </a:ext>
                  </a:extLst>
                </a:gridCol>
              </a:tblGrid>
              <a:tr h="6970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It's both a necessary political work and a </a:t>
                      </a:r>
                      <a:r>
                        <a:rPr lang="en-US" sz="18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fascinating</a:t>
                      </a:r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documentary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Very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749452"/>
                  </a:ext>
                </a:extLst>
              </a:tr>
              <a:tr h="1179553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Disturbing and </a:t>
                      </a:r>
                      <a:r>
                        <a:rPr lang="en-US" sz="18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brilliant</a:t>
                      </a:r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documentary </a:t>
                      </a:r>
                    </a:p>
                    <a:p>
                      <a:pPr algn="ctr"/>
                      <a:endParaRPr lang="en-US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414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944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9BC02D-974B-1B48-8DFD-C63FDCD31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563768"/>
              </p:ext>
            </p:extLst>
          </p:nvPr>
        </p:nvGraphicFramePr>
        <p:xfrm>
          <a:off x="325821" y="409902"/>
          <a:ext cx="1150882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6276">
                  <a:extLst>
                    <a:ext uri="{9D8B030D-6E8A-4147-A177-3AD203B41FA5}">
                      <a16:colId xmlns:a16="http://schemas.microsoft.com/office/drawing/2014/main" val="720584191"/>
                    </a:ext>
                  </a:extLst>
                </a:gridCol>
                <a:gridCol w="3836276">
                  <a:extLst>
                    <a:ext uri="{9D8B030D-6E8A-4147-A177-3AD203B41FA5}">
                      <a16:colId xmlns:a16="http://schemas.microsoft.com/office/drawing/2014/main" val="4200412369"/>
                    </a:ext>
                  </a:extLst>
                </a:gridCol>
                <a:gridCol w="3836276">
                  <a:extLst>
                    <a:ext uri="{9D8B030D-6E8A-4147-A177-3AD203B41FA5}">
                      <a16:colId xmlns:a16="http://schemas.microsoft.com/office/drawing/2014/main" val="1722158991"/>
                    </a:ext>
                  </a:extLst>
                </a:gridCol>
              </a:tblGrid>
              <a:tr h="2144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Correct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312217"/>
                  </a:ext>
                </a:extLst>
              </a:tr>
              <a:tr h="6970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Skip work </a:t>
                      </a:r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to see it at the first opportunity.</a:t>
                      </a:r>
                    </a:p>
                    <a:p>
                      <a:pPr algn="ctr"/>
                      <a:endParaRPr lang="en-US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809944"/>
                  </a:ext>
                </a:extLst>
              </a:tr>
              <a:tr h="6970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Very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 worthwhile way to </a:t>
                      </a:r>
                      <a:r>
                        <a:rPr lang="en-US" sz="18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spend two hours</a:t>
                      </a:r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.</a:t>
                      </a:r>
                    </a:p>
                    <a:p>
                      <a:pPr algn="ctr"/>
                      <a:endParaRPr lang="en-US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74420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534AB5-E5D8-5B46-B461-52FAD6436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314001"/>
              </p:ext>
            </p:extLst>
          </p:nvPr>
        </p:nvGraphicFramePr>
        <p:xfrm>
          <a:off x="325821" y="3202480"/>
          <a:ext cx="11508828" cy="236827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36276">
                  <a:extLst>
                    <a:ext uri="{9D8B030D-6E8A-4147-A177-3AD203B41FA5}">
                      <a16:colId xmlns:a16="http://schemas.microsoft.com/office/drawing/2014/main" val="3689807485"/>
                    </a:ext>
                  </a:extLst>
                </a:gridCol>
                <a:gridCol w="3836276">
                  <a:extLst>
                    <a:ext uri="{9D8B030D-6E8A-4147-A177-3AD203B41FA5}">
                      <a16:colId xmlns:a16="http://schemas.microsoft.com/office/drawing/2014/main" val="155013071"/>
                    </a:ext>
                  </a:extLst>
                </a:gridCol>
                <a:gridCol w="3836276">
                  <a:extLst>
                    <a:ext uri="{9D8B030D-6E8A-4147-A177-3AD203B41FA5}">
                      <a16:colId xmlns:a16="http://schemas.microsoft.com/office/drawing/2014/main" val="3046838144"/>
                    </a:ext>
                  </a:extLst>
                </a:gridCol>
              </a:tblGrid>
              <a:tr h="6970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It's both a necessary political work and a </a:t>
                      </a:r>
                      <a:r>
                        <a:rPr lang="en-US" sz="18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fascinating</a:t>
                      </a:r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documentary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Very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749452"/>
                  </a:ext>
                </a:extLst>
              </a:tr>
              <a:tr h="11795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Very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Disturbing and </a:t>
                      </a:r>
                      <a:r>
                        <a:rPr lang="en-US" sz="18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brilliant</a:t>
                      </a:r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documentary </a:t>
                      </a:r>
                    </a:p>
                    <a:p>
                      <a:pPr algn="ctr"/>
                      <a:endParaRPr lang="en-US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414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507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946CE-C02A-5E43-AB99-710CEF50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8236-3CF8-1A44-9D48-AEC65E515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github.com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egeersu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/LSTMN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Questions?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189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0F53B-DFE5-D14F-B017-A87A8ADD9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Task: Sentiment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DA188-5921-3A47-AAD5-BA585453A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Binary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Classes</a:t>
            </a:r>
          </a:p>
          <a:p>
            <a:pPr marL="0" indent="0"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{positive, negative}</a:t>
            </a:r>
          </a:p>
          <a:p>
            <a:pPr marL="0" indent="0">
              <a:buNone/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Fine-Grained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 Classes</a:t>
            </a:r>
          </a:p>
          <a:p>
            <a:pPr marL="0" indent="0"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{very positive, positive, neutral, negative, very negative}</a:t>
            </a:r>
          </a:p>
        </p:txBody>
      </p:sp>
    </p:spTree>
    <p:extLst>
      <p:ext uri="{BB962C8B-B14F-4D97-AF65-F5344CB8AC3E}">
        <p14:creationId xmlns:p14="http://schemas.microsoft.com/office/powerpoint/2010/main" val="3097724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16D02-0D2C-7248-816F-195E00263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145"/>
            <a:ext cx="10515600" cy="1325563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LSTM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239F2-C370-AD40-A953-7BDF0B4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496"/>
            <a:ext cx="12192000" cy="4599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21657-ECF1-F94D-82A3-6FCDDCA61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16" y="4931617"/>
            <a:ext cx="2053097" cy="177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60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402FB3-7074-784F-AFF1-BC0BD848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LSTMN = LSTM + external memory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6CE0CA-6529-5A4E-A2CC-66DD0683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31" y="1690688"/>
            <a:ext cx="5971937" cy="467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34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BE0858-01F9-E848-AD16-5DD3BF85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59" y="2495115"/>
            <a:ext cx="5300306" cy="199976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A402FB3-7074-784F-AFF1-BC0BD8485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LSTMN = LSTM + external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2701B-4D1E-8B42-9794-FFE90033DEBD}"/>
              </a:ext>
            </a:extLst>
          </p:cNvPr>
          <p:cNvSpPr txBox="1"/>
          <p:nvPr/>
        </p:nvSpPr>
        <p:spPr>
          <a:xfrm flipH="1">
            <a:off x="5991029" y="3171833"/>
            <a:ext cx="703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A9451DB-E4AE-8941-BB55-7DF658EFD56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78757" y="2114136"/>
          <a:ext cx="2588965" cy="1290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793">
                  <a:extLst>
                    <a:ext uri="{9D8B030D-6E8A-4147-A177-3AD203B41FA5}">
                      <a16:colId xmlns:a16="http://schemas.microsoft.com/office/drawing/2014/main" val="2132217923"/>
                    </a:ext>
                  </a:extLst>
                </a:gridCol>
                <a:gridCol w="517793">
                  <a:extLst>
                    <a:ext uri="{9D8B030D-6E8A-4147-A177-3AD203B41FA5}">
                      <a16:colId xmlns:a16="http://schemas.microsoft.com/office/drawing/2014/main" val="255473357"/>
                    </a:ext>
                  </a:extLst>
                </a:gridCol>
                <a:gridCol w="517793">
                  <a:extLst>
                    <a:ext uri="{9D8B030D-6E8A-4147-A177-3AD203B41FA5}">
                      <a16:colId xmlns:a16="http://schemas.microsoft.com/office/drawing/2014/main" val="2643389525"/>
                    </a:ext>
                  </a:extLst>
                </a:gridCol>
                <a:gridCol w="517793">
                  <a:extLst>
                    <a:ext uri="{9D8B030D-6E8A-4147-A177-3AD203B41FA5}">
                      <a16:colId xmlns:a16="http://schemas.microsoft.com/office/drawing/2014/main" val="3991511771"/>
                    </a:ext>
                  </a:extLst>
                </a:gridCol>
                <a:gridCol w="517793">
                  <a:extLst>
                    <a:ext uri="{9D8B030D-6E8A-4147-A177-3AD203B41FA5}">
                      <a16:colId xmlns:a16="http://schemas.microsoft.com/office/drawing/2014/main" val="2973377629"/>
                    </a:ext>
                  </a:extLst>
                </a:gridCol>
              </a:tblGrid>
              <a:tr h="129007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h</a:t>
                      </a:r>
                      <a:r>
                        <a:rPr lang="en-US" sz="1600" baseline="-250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</a:t>
                      </a:r>
                      <a:r>
                        <a:rPr lang="en-US" sz="1600" baseline="-25000" dirty="0"/>
                        <a:t>2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</a:t>
                      </a:r>
                      <a:r>
                        <a:rPr lang="en-US" sz="1600" baseline="-25000" dirty="0"/>
                        <a:t>3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</a:t>
                      </a:r>
                      <a:r>
                        <a:rPr lang="en-US" sz="1600" baseline="-25000" dirty="0"/>
                        <a:t>4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</a:t>
                      </a:r>
                      <a:r>
                        <a:rPr lang="en-US" sz="1600" baseline="-25000" dirty="0"/>
                        <a:t>5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28466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73978D-248A-9540-B460-3BAC6C4A294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78757" y="3643644"/>
          <a:ext cx="2588965" cy="12900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7793">
                  <a:extLst>
                    <a:ext uri="{9D8B030D-6E8A-4147-A177-3AD203B41FA5}">
                      <a16:colId xmlns:a16="http://schemas.microsoft.com/office/drawing/2014/main" val="2132217923"/>
                    </a:ext>
                  </a:extLst>
                </a:gridCol>
                <a:gridCol w="517793">
                  <a:extLst>
                    <a:ext uri="{9D8B030D-6E8A-4147-A177-3AD203B41FA5}">
                      <a16:colId xmlns:a16="http://schemas.microsoft.com/office/drawing/2014/main" val="255473357"/>
                    </a:ext>
                  </a:extLst>
                </a:gridCol>
                <a:gridCol w="517793">
                  <a:extLst>
                    <a:ext uri="{9D8B030D-6E8A-4147-A177-3AD203B41FA5}">
                      <a16:colId xmlns:a16="http://schemas.microsoft.com/office/drawing/2014/main" val="2643389525"/>
                    </a:ext>
                  </a:extLst>
                </a:gridCol>
                <a:gridCol w="517793">
                  <a:extLst>
                    <a:ext uri="{9D8B030D-6E8A-4147-A177-3AD203B41FA5}">
                      <a16:colId xmlns:a16="http://schemas.microsoft.com/office/drawing/2014/main" val="3991511771"/>
                    </a:ext>
                  </a:extLst>
                </a:gridCol>
                <a:gridCol w="517793">
                  <a:extLst>
                    <a:ext uri="{9D8B030D-6E8A-4147-A177-3AD203B41FA5}">
                      <a16:colId xmlns:a16="http://schemas.microsoft.com/office/drawing/2014/main" val="2973377629"/>
                    </a:ext>
                  </a:extLst>
                </a:gridCol>
              </a:tblGrid>
              <a:tr h="129007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c</a:t>
                      </a:r>
                      <a:r>
                        <a:rPr lang="en-US" sz="1600" baseline="-250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</a:t>
                      </a:r>
                      <a:r>
                        <a:rPr lang="en-US" sz="1600" baseline="-25000" dirty="0"/>
                        <a:t>2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</a:t>
                      </a:r>
                      <a:r>
                        <a:rPr lang="en-US" sz="1600" baseline="-25000" dirty="0"/>
                        <a:t>3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</a:t>
                      </a:r>
                      <a:r>
                        <a:rPr lang="en-US" sz="1600" baseline="-25000" dirty="0"/>
                        <a:t>4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</a:t>
                      </a:r>
                      <a:r>
                        <a:rPr lang="en-US" sz="1600" baseline="-25000" dirty="0"/>
                        <a:t>5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284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603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C0AF8-6483-B641-8186-C34C017A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Motivation for LSTMN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23A51-46A1-734E-944F-BDF293AFC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9972" y="1825624"/>
            <a:ext cx="579382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Assumption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</a:t>
            </a:r>
          </a:p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(h</a:t>
            </a:r>
            <a:r>
              <a:rPr lang="en-US" sz="2400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t-1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, c</a:t>
            </a:r>
            <a:r>
              <a:rPr lang="en-US" sz="2400" baseline="-25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t-1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alone summarizes the tokens it has seen so far.</a:t>
            </a:r>
          </a:p>
          <a:p>
            <a:pPr marL="0" indent="0">
              <a:buNone/>
            </a:pP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Fix: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Memory</a:t>
            </a:r>
          </a:p>
          <a:p>
            <a:pPr marL="0" indent="0">
              <a:buNone/>
            </a:pP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4A9283-964A-774F-B7B2-E4B53891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21" y="1690688"/>
            <a:ext cx="4445000" cy="3924300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FE53132-9E85-F545-B412-C2B3A54A2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42209"/>
              </p:ext>
            </p:extLst>
          </p:nvPr>
        </p:nvGraphicFramePr>
        <p:xfrm>
          <a:off x="5559972" y="4702029"/>
          <a:ext cx="2240135" cy="1226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027">
                  <a:extLst>
                    <a:ext uri="{9D8B030D-6E8A-4147-A177-3AD203B41FA5}">
                      <a16:colId xmlns:a16="http://schemas.microsoft.com/office/drawing/2014/main" val="2132217923"/>
                    </a:ext>
                  </a:extLst>
                </a:gridCol>
                <a:gridCol w="448027">
                  <a:extLst>
                    <a:ext uri="{9D8B030D-6E8A-4147-A177-3AD203B41FA5}">
                      <a16:colId xmlns:a16="http://schemas.microsoft.com/office/drawing/2014/main" val="255473357"/>
                    </a:ext>
                  </a:extLst>
                </a:gridCol>
                <a:gridCol w="448027">
                  <a:extLst>
                    <a:ext uri="{9D8B030D-6E8A-4147-A177-3AD203B41FA5}">
                      <a16:colId xmlns:a16="http://schemas.microsoft.com/office/drawing/2014/main" val="2643389525"/>
                    </a:ext>
                  </a:extLst>
                </a:gridCol>
                <a:gridCol w="448027">
                  <a:extLst>
                    <a:ext uri="{9D8B030D-6E8A-4147-A177-3AD203B41FA5}">
                      <a16:colId xmlns:a16="http://schemas.microsoft.com/office/drawing/2014/main" val="3991511771"/>
                    </a:ext>
                  </a:extLst>
                </a:gridCol>
                <a:gridCol w="448027">
                  <a:extLst>
                    <a:ext uri="{9D8B030D-6E8A-4147-A177-3AD203B41FA5}">
                      <a16:colId xmlns:a16="http://schemas.microsoft.com/office/drawing/2014/main" val="2973377629"/>
                    </a:ext>
                  </a:extLst>
                </a:gridCol>
              </a:tblGrid>
              <a:tr h="1226816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h</a:t>
                      </a:r>
                      <a:r>
                        <a:rPr lang="en-US" sz="1600" baseline="-250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</a:t>
                      </a:r>
                      <a:r>
                        <a:rPr lang="en-US" sz="1600" baseline="-25000" dirty="0"/>
                        <a:t>2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</a:t>
                      </a:r>
                      <a:r>
                        <a:rPr lang="en-US" sz="1600" baseline="-25000" dirty="0"/>
                        <a:t>3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</a:t>
                      </a:r>
                      <a:r>
                        <a:rPr lang="en-US" sz="1600" baseline="-25000" dirty="0"/>
                        <a:t>t-1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28466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4483CA7-2065-BE46-BBAB-1EB928961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206127"/>
              </p:ext>
            </p:extLst>
          </p:nvPr>
        </p:nvGraphicFramePr>
        <p:xfrm>
          <a:off x="8456886" y="4707367"/>
          <a:ext cx="2240135" cy="12345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8027">
                  <a:extLst>
                    <a:ext uri="{9D8B030D-6E8A-4147-A177-3AD203B41FA5}">
                      <a16:colId xmlns:a16="http://schemas.microsoft.com/office/drawing/2014/main" val="2132217923"/>
                    </a:ext>
                  </a:extLst>
                </a:gridCol>
                <a:gridCol w="448027">
                  <a:extLst>
                    <a:ext uri="{9D8B030D-6E8A-4147-A177-3AD203B41FA5}">
                      <a16:colId xmlns:a16="http://schemas.microsoft.com/office/drawing/2014/main" val="255473357"/>
                    </a:ext>
                  </a:extLst>
                </a:gridCol>
                <a:gridCol w="448027">
                  <a:extLst>
                    <a:ext uri="{9D8B030D-6E8A-4147-A177-3AD203B41FA5}">
                      <a16:colId xmlns:a16="http://schemas.microsoft.com/office/drawing/2014/main" val="2643389525"/>
                    </a:ext>
                  </a:extLst>
                </a:gridCol>
                <a:gridCol w="448027">
                  <a:extLst>
                    <a:ext uri="{9D8B030D-6E8A-4147-A177-3AD203B41FA5}">
                      <a16:colId xmlns:a16="http://schemas.microsoft.com/office/drawing/2014/main" val="3991511771"/>
                    </a:ext>
                  </a:extLst>
                </a:gridCol>
                <a:gridCol w="448027">
                  <a:extLst>
                    <a:ext uri="{9D8B030D-6E8A-4147-A177-3AD203B41FA5}">
                      <a16:colId xmlns:a16="http://schemas.microsoft.com/office/drawing/2014/main" val="2973377629"/>
                    </a:ext>
                  </a:extLst>
                </a:gridCol>
              </a:tblGrid>
              <a:tr h="123455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c</a:t>
                      </a:r>
                      <a:r>
                        <a:rPr lang="en-US" sz="1600" baseline="-250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</a:t>
                      </a:r>
                      <a:r>
                        <a:rPr lang="en-US" sz="1600" baseline="-25000" dirty="0"/>
                        <a:t>2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</a:t>
                      </a:r>
                      <a:r>
                        <a:rPr lang="en-US" sz="1600" baseline="-25000" dirty="0"/>
                        <a:t>3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...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</a:t>
                      </a:r>
                      <a:r>
                        <a:rPr lang="en-US" sz="1600" baseline="-25000" dirty="0"/>
                        <a:t>t-1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284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788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C06234-EDA5-9E4D-8C80-1D44A4429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4326" y="1825625"/>
            <a:ext cx="54794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Assumption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</a:t>
            </a:r>
          </a:p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Token-by-token processing in sequential order is enough. </a:t>
            </a:r>
          </a:p>
          <a:p>
            <a:pPr marL="0" indent="0">
              <a:buNone/>
            </a:pP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Problem: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 modeling relations between tokens. </a:t>
            </a:r>
          </a:p>
          <a:p>
            <a:pPr marL="0" indent="0">
              <a:buNone/>
            </a:pP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Fix: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Attention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E93F5-AF10-5646-B4F4-85887FD5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5" y="1977954"/>
            <a:ext cx="4734266" cy="29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29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8DD366-5D76-DA46-9990-B0AC89700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09" y="462972"/>
            <a:ext cx="6375400" cy="18034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9326611-04C6-B243-A5B8-1DC92FF95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287202"/>
              </p:ext>
            </p:extLst>
          </p:nvPr>
        </p:nvGraphicFramePr>
        <p:xfrm>
          <a:off x="1169894" y="3629732"/>
          <a:ext cx="1801905" cy="1485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635">
                  <a:extLst>
                    <a:ext uri="{9D8B030D-6E8A-4147-A177-3AD203B41FA5}">
                      <a16:colId xmlns:a16="http://schemas.microsoft.com/office/drawing/2014/main" val="2132217923"/>
                    </a:ext>
                  </a:extLst>
                </a:gridCol>
                <a:gridCol w="600635">
                  <a:extLst>
                    <a:ext uri="{9D8B030D-6E8A-4147-A177-3AD203B41FA5}">
                      <a16:colId xmlns:a16="http://schemas.microsoft.com/office/drawing/2014/main" val="255473357"/>
                    </a:ext>
                  </a:extLst>
                </a:gridCol>
                <a:gridCol w="600635">
                  <a:extLst>
                    <a:ext uri="{9D8B030D-6E8A-4147-A177-3AD203B41FA5}">
                      <a16:colId xmlns:a16="http://schemas.microsoft.com/office/drawing/2014/main" val="2643389525"/>
                    </a:ext>
                  </a:extLst>
                </a:gridCol>
              </a:tblGrid>
              <a:tr h="1485664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h</a:t>
                      </a:r>
                      <a:r>
                        <a:rPr lang="en-US" sz="1600" baseline="-250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</a:t>
                      </a:r>
                      <a:r>
                        <a:rPr lang="en-US" sz="1600" baseline="-25000" dirty="0"/>
                        <a:t>2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</a:t>
                      </a:r>
                      <a:r>
                        <a:rPr lang="en-US" sz="1600" baseline="-25000" dirty="0"/>
                        <a:t>3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2846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1C65C28-8A14-8040-8677-41F1C7C8F076}"/>
              </a:ext>
            </a:extLst>
          </p:cNvPr>
          <p:cNvSpPr txBox="1"/>
          <p:nvPr/>
        </p:nvSpPr>
        <p:spPr>
          <a:xfrm>
            <a:off x="0" y="3151041"/>
            <a:ext cx="3287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US" sz="2000" b="1" baseline="30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:    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[0.02  0.52  0.46]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75AE4F-13AD-3543-871C-4C94D5FE0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0" t="26461" r="14083" b="63073"/>
          <a:stretch/>
        </p:blipFill>
        <p:spPr>
          <a:xfrm>
            <a:off x="3729464" y="2249866"/>
            <a:ext cx="4487640" cy="347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619D7A-34CD-E443-B419-4125EDC7161E}"/>
              </a:ext>
            </a:extLst>
          </p:cNvPr>
          <p:cNvSpPr txBox="1"/>
          <p:nvPr/>
        </p:nvSpPr>
        <p:spPr>
          <a:xfrm>
            <a:off x="1169892" y="2823399"/>
            <a:ext cx="1801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 = 4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64FDC26-D969-1948-80BF-C1BB911F9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41754"/>
              </p:ext>
            </p:extLst>
          </p:nvPr>
        </p:nvGraphicFramePr>
        <p:xfrm>
          <a:off x="1169893" y="5272558"/>
          <a:ext cx="1801905" cy="14425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0635">
                  <a:extLst>
                    <a:ext uri="{9D8B030D-6E8A-4147-A177-3AD203B41FA5}">
                      <a16:colId xmlns:a16="http://schemas.microsoft.com/office/drawing/2014/main" val="2132217923"/>
                    </a:ext>
                  </a:extLst>
                </a:gridCol>
                <a:gridCol w="600635">
                  <a:extLst>
                    <a:ext uri="{9D8B030D-6E8A-4147-A177-3AD203B41FA5}">
                      <a16:colId xmlns:a16="http://schemas.microsoft.com/office/drawing/2014/main" val="255473357"/>
                    </a:ext>
                  </a:extLst>
                </a:gridCol>
                <a:gridCol w="600635">
                  <a:extLst>
                    <a:ext uri="{9D8B030D-6E8A-4147-A177-3AD203B41FA5}">
                      <a16:colId xmlns:a16="http://schemas.microsoft.com/office/drawing/2014/main" val="2643389525"/>
                    </a:ext>
                  </a:extLst>
                </a:gridCol>
              </a:tblGrid>
              <a:tr h="1442567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c</a:t>
                      </a:r>
                      <a:r>
                        <a:rPr lang="en-US" sz="1600" baseline="-250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</a:t>
                      </a:r>
                      <a:r>
                        <a:rPr lang="en-US" sz="1600" baseline="-25000" dirty="0"/>
                        <a:t>2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</a:t>
                      </a:r>
                      <a:r>
                        <a:rPr lang="en-US" sz="1600" baseline="-25000" dirty="0"/>
                        <a:t>3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28466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5ED85B2-01AF-DC47-9E0C-CBD44CA76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075198"/>
              </p:ext>
            </p:extLst>
          </p:nvPr>
        </p:nvGraphicFramePr>
        <p:xfrm>
          <a:off x="6232693" y="5272557"/>
          <a:ext cx="623290" cy="14425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3290">
                  <a:extLst>
                    <a:ext uri="{9D8B030D-6E8A-4147-A177-3AD203B41FA5}">
                      <a16:colId xmlns:a16="http://schemas.microsoft.com/office/drawing/2014/main" val="2132217923"/>
                    </a:ext>
                  </a:extLst>
                </a:gridCol>
              </a:tblGrid>
              <a:tr h="1442567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c̃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28466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F884891-1BBA-7B43-8E93-FF3C5D8D1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243942"/>
              </p:ext>
            </p:extLst>
          </p:nvPr>
        </p:nvGraphicFramePr>
        <p:xfrm>
          <a:off x="6232697" y="3629732"/>
          <a:ext cx="577980" cy="1485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80">
                  <a:extLst>
                    <a:ext uri="{9D8B030D-6E8A-4147-A177-3AD203B41FA5}">
                      <a16:colId xmlns:a16="http://schemas.microsoft.com/office/drawing/2014/main" val="673743355"/>
                    </a:ext>
                  </a:extLst>
                </a:gridCol>
              </a:tblGrid>
              <a:tr h="1485664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algn="ctr"/>
                      <a:endParaRPr lang="en-US" sz="16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h̃</a:t>
                      </a:r>
                      <a:r>
                        <a:rPr lang="en-US" sz="1600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13624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967D723C-A61D-4543-81E0-BAEDAABB0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778" y="4344815"/>
            <a:ext cx="2509116" cy="1249174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C77BE9C-0576-B748-8512-F59914AFC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824857"/>
              </p:ext>
            </p:extLst>
          </p:nvPr>
        </p:nvGraphicFramePr>
        <p:xfrm>
          <a:off x="10121810" y="3629732"/>
          <a:ext cx="600635" cy="1485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635">
                  <a:extLst>
                    <a:ext uri="{9D8B030D-6E8A-4147-A177-3AD203B41FA5}">
                      <a16:colId xmlns:a16="http://schemas.microsoft.com/office/drawing/2014/main" val="673743355"/>
                    </a:ext>
                  </a:extLst>
                </a:gridCol>
              </a:tblGrid>
              <a:tr h="1485664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h</a:t>
                      </a:r>
                      <a:r>
                        <a:rPr lang="en-US" sz="1600" baseline="-250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136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DA915DC-00A1-1A4B-B58B-984AEC455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133342"/>
              </p:ext>
            </p:extLst>
          </p:nvPr>
        </p:nvGraphicFramePr>
        <p:xfrm>
          <a:off x="10110482" y="5272557"/>
          <a:ext cx="623290" cy="14425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3290">
                  <a:extLst>
                    <a:ext uri="{9D8B030D-6E8A-4147-A177-3AD203B41FA5}">
                      <a16:colId xmlns:a16="http://schemas.microsoft.com/office/drawing/2014/main" val="2132217923"/>
                    </a:ext>
                  </a:extLst>
                </a:gridCol>
              </a:tblGrid>
              <a:tr h="1442567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c</a:t>
                      </a:r>
                      <a:r>
                        <a:rPr lang="en-US" sz="1600" baseline="-250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284663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282FCB-41AB-0C4E-A3A0-6A5E4BE9BD6C}"/>
              </a:ext>
            </a:extLst>
          </p:cNvPr>
          <p:cNvCxnSpPr>
            <a:cxnSpLocks/>
          </p:cNvCxnSpPr>
          <p:nvPr/>
        </p:nvCxnSpPr>
        <p:spPr>
          <a:xfrm>
            <a:off x="3639864" y="5593989"/>
            <a:ext cx="18369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4372FF-C20A-4A45-950E-A8CF3ECB24AE}"/>
              </a:ext>
            </a:extLst>
          </p:cNvPr>
          <p:cNvCxnSpPr>
            <a:cxnSpLocks/>
          </p:cNvCxnSpPr>
          <p:nvPr/>
        </p:nvCxnSpPr>
        <p:spPr>
          <a:xfrm>
            <a:off x="7581750" y="5593989"/>
            <a:ext cx="18369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82CE5021-E574-9A45-8052-A3F8F4EFA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450" y="4033954"/>
            <a:ext cx="1981586" cy="15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41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7FB9-DB1F-584D-BEFE-7C3424AC6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Dataset: Stanford Sentiment Treebank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75325-661C-3B46-82CE-D21C0A913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Fine-Grained Classification</a:t>
            </a:r>
          </a:p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11855 Sentences</a:t>
            </a:r>
          </a:p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Train: 8544, Validation: 1101, Test: 2210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Binary Classification</a:t>
            </a:r>
          </a:p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9613 Sentences</a:t>
            </a:r>
          </a:p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Train: 6920, Validation: 872, Test: 1821</a:t>
            </a:r>
          </a:p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Positive: 4972, Negative: 4641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 Sentence Length: 19.1</a:t>
            </a:r>
          </a:p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Max Sentence Length: 56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59FC0-FB56-104B-A0AE-16D427833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06" y="3109118"/>
            <a:ext cx="4975107" cy="206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4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3902</TotalTime>
  <Words>380</Words>
  <Application>Microsoft Macintosh PowerPoint</Application>
  <PresentationFormat>Widescreen</PresentationFormat>
  <Paragraphs>203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Verdana</vt:lpstr>
      <vt:lpstr>Office Theme</vt:lpstr>
      <vt:lpstr>Long Short-Term Memory-Networks  (LSTMN) for Machine Reading </vt:lpstr>
      <vt:lpstr>Task: Sentiment Classification</vt:lpstr>
      <vt:lpstr>LSTM</vt:lpstr>
      <vt:lpstr>LSTMN = LSTM + external memory</vt:lpstr>
      <vt:lpstr>LSTMN = LSTM + external memory</vt:lpstr>
      <vt:lpstr>Motivation for LSTMN</vt:lpstr>
      <vt:lpstr>PowerPoint Presentation</vt:lpstr>
      <vt:lpstr>PowerPoint Presentation</vt:lpstr>
      <vt:lpstr>Dataset: Stanford Sentiment Treebank</vt:lpstr>
      <vt:lpstr>Hyperparameters</vt:lpstr>
      <vt:lpstr>Training</vt:lpstr>
      <vt:lpstr>Results</vt:lpstr>
      <vt:lpstr>PowerPoint Presentation</vt:lpstr>
      <vt:lpstr>PowerPoint Presentation</vt:lpstr>
      <vt:lpstr>Code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egeersu@gmail.com</dc:creator>
  <cp:lastModifiedBy>egeersu@gmail.com</cp:lastModifiedBy>
  <cp:revision>36</cp:revision>
  <dcterms:created xsi:type="dcterms:W3CDTF">2019-05-05T13:48:04Z</dcterms:created>
  <dcterms:modified xsi:type="dcterms:W3CDTF">2019-05-11T20:17:26Z</dcterms:modified>
</cp:coreProperties>
</file>